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2" r:id="rId4"/>
    <p:sldId id="270" r:id="rId5"/>
    <p:sldId id="259" r:id="rId6"/>
    <p:sldId id="264" r:id="rId7"/>
    <p:sldId id="265" r:id="rId8"/>
    <p:sldId id="266" r:id="rId9"/>
    <p:sldId id="267" r:id="rId10"/>
    <p:sldId id="271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50" autoAdjust="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8ABA-E730-4864-80A6-73F0ABE375E0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384C-3504-4C97-93BD-A55044F7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8ABA-E730-4864-80A6-73F0ABE375E0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384C-3504-4C97-93BD-A55044F7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8ABA-E730-4864-80A6-73F0ABE375E0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384C-3504-4C97-93BD-A55044F7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8ABA-E730-4864-80A6-73F0ABE375E0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384C-3504-4C97-93BD-A55044F7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8ABA-E730-4864-80A6-73F0ABE375E0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384C-3504-4C97-93BD-A55044F7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8ABA-E730-4864-80A6-73F0ABE375E0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384C-3504-4C97-93BD-A55044F7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8ABA-E730-4864-80A6-73F0ABE375E0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384C-3504-4C97-93BD-A55044F7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8ABA-E730-4864-80A6-73F0ABE375E0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384C-3504-4C97-93BD-A55044F7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8ABA-E730-4864-80A6-73F0ABE375E0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384C-3504-4C97-93BD-A55044F7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8ABA-E730-4864-80A6-73F0ABE375E0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384C-3504-4C97-93BD-A55044F7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8ABA-E730-4864-80A6-73F0ABE375E0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3384C-3504-4C97-93BD-A55044F7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68ABA-E730-4864-80A6-73F0ABE375E0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3384C-3504-4C97-93BD-A55044F727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84;&#1086;&#1103;%20&#1092;&#1083;&#1077;&#1096;&#1082;&#1072;\&#1091;&#1088;&#1086;&#1082;%20&#1087;&#1077;&#1088;&#1077;&#1084;&#1077;&#1085;&#1085;&#1099;&#1081;%20&#1090;&#1086;&#1082;\generat.avi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света\физика 2010 - 3\220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14290"/>
            <a:ext cx="3141511" cy="241617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0" y="1928802"/>
            <a:ext cx="77867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Переменный электрический ток</a:t>
            </a:r>
            <a:endParaRPr lang="ru-RU" sz="72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4807" t="15896" r="7452" b="8959"/>
          <a:stretch>
            <a:fillRect/>
          </a:stretch>
        </p:blipFill>
        <p:spPr bwMode="auto">
          <a:xfrm>
            <a:off x="214282" y="4214818"/>
            <a:ext cx="3357586" cy="2391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357686" y="5000636"/>
            <a:ext cx="4286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i="1" dirty="0" smtClean="0"/>
          </a:p>
          <a:p>
            <a:r>
              <a:rPr lang="ru-RU" b="1" i="1" dirty="0" smtClean="0"/>
              <a:t> </a:t>
            </a:r>
            <a:r>
              <a:rPr lang="ru-RU" b="1" i="1" dirty="0" smtClean="0"/>
              <a:t>Выполнил: Медведев Владимир.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28604"/>
            <a:ext cx="8572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Поскольку мгновенное значение силы тока прямо пропорционально мгновенному значению напряжения, то его можно рассчитать по закону Ома для участка цепи:</a:t>
            </a:r>
            <a:endParaRPr lang="ru-RU" sz="2000" dirty="0"/>
          </a:p>
        </p:txBody>
      </p:sp>
      <p:pic>
        <p:nvPicPr>
          <p:cNvPr id="3" name="Picture 3" descr="D:\света\электромагнитные колебания\рис 13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071942"/>
            <a:ext cx="2928958" cy="2376491"/>
          </a:xfrm>
          <a:prstGeom prst="rect">
            <a:avLst/>
          </a:prstGeom>
          <a:noFill/>
        </p:spPr>
      </p:pic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2928926" y="1357298"/>
          <a:ext cx="5768327" cy="2428892"/>
        </p:xfrm>
        <a:graphic>
          <a:graphicData uri="http://schemas.openxmlformats.org/presentationml/2006/ole">
            <p:oleObj spid="_x0000_s9218" name="Формула" r:id="rId4" imgW="1930320" imgH="812520" progId="Equation.3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57554" y="4071942"/>
            <a:ext cx="55721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В цепи с активным сопротивлением сдвиг фаз между колебаниями силы тока и напряжения равен нулю, т.е. колебания силы тока совпадают по фазе с колебаниями напряжения.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0"/>
            <a:ext cx="852951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Действующие значения напряжения </a:t>
            </a:r>
          </a:p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 силы тока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46" name="Picture 2" descr="D:\света\электромагнитные колебания\рис 14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928934"/>
            <a:ext cx="4974003" cy="374332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1285860"/>
            <a:ext cx="85011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Когда говорят, что напряжение в городской электрической сети составляет 220 В, то речь идёт не о мгновенном значении напряжения и не его амплитудном значении, а о так называемом </a:t>
            </a:r>
            <a:r>
              <a:rPr lang="ru-RU" b="1" dirty="0" smtClean="0">
                <a:solidFill>
                  <a:srgbClr val="FF0000"/>
                </a:solidFill>
              </a:rPr>
              <a:t>действующем значении</a:t>
            </a:r>
            <a:r>
              <a:rPr lang="ru-RU" b="1" dirty="0" smtClean="0"/>
              <a:t>.</a:t>
            </a:r>
          </a:p>
          <a:p>
            <a:pPr algn="just"/>
            <a:r>
              <a:rPr lang="ru-RU" dirty="0" smtClean="0"/>
              <a:t>Когда на электроприборах указывают силу тока, на которую они рассчитаны, то также имеют в виду </a:t>
            </a:r>
            <a:r>
              <a:rPr lang="ru-RU" b="1" dirty="0" smtClean="0">
                <a:solidFill>
                  <a:srgbClr val="FF0000"/>
                </a:solidFill>
              </a:rPr>
              <a:t>действующее значение силы тока</a:t>
            </a:r>
            <a:r>
              <a:rPr lang="ru-RU" b="1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143504" y="2786058"/>
            <a:ext cx="378621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ФИЗИЧЕСКИЙ СМЫСЛ</a:t>
            </a:r>
          </a:p>
          <a:p>
            <a:pPr algn="just"/>
            <a:r>
              <a:rPr lang="ru-RU" b="1" dirty="0" smtClean="0"/>
              <a:t>Действующее  значение силы переменного тока равно силе постоянного тока, выделяющего в проводнике то же количество теплоты, что и переменный ток за то же время.</a:t>
            </a: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6643702" y="4429132"/>
          <a:ext cx="1785950" cy="1088056"/>
        </p:xfrm>
        <a:graphic>
          <a:graphicData uri="http://schemas.openxmlformats.org/presentationml/2006/ole">
            <p:oleObj spid="_x0000_s6147" name="Формула" r:id="rId4" imgW="495000" imgH="41904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286380" y="5500702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Действующее  значение  напряжения:</a:t>
            </a:r>
            <a:endParaRPr lang="ru-RU" dirty="0"/>
          </a:p>
        </p:txBody>
      </p:sp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7000892" y="5643578"/>
          <a:ext cx="1924050" cy="1087437"/>
        </p:xfrm>
        <a:graphic>
          <a:graphicData uri="http://schemas.openxmlformats.org/presentationml/2006/ole">
            <p:oleObj spid="_x0000_s6148" name="Формула" r:id="rId5" imgW="533160" imgH="419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3030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Мощность в цепи переменного тока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000108"/>
            <a:ext cx="82153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    </a:t>
            </a:r>
            <a:r>
              <a:rPr lang="ru-RU" sz="2000" b="1" dirty="0" smtClean="0"/>
              <a:t>Действующие значения напряжения и силы тока фиксируются электроизмерительными приборами и позволяют непосредственно вычислять мощность переменного тока в цепи.</a:t>
            </a:r>
          </a:p>
          <a:p>
            <a:pPr algn="just"/>
            <a:r>
              <a:rPr lang="ru-RU" sz="2000" b="1" dirty="0" smtClean="0"/>
              <a:t>    Мощность в цепи переменного тока определяется теми же соотношениями, что и мощность постоянного тока, в которые вместо силы постоянного тока и постоянного напряжения подставляют соответствующие действующие значения: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3428992" y="3286124"/>
          <a:ext cx="2352349" cy="731842"/>
        </p:xfrm>
        <a:graphic>
          <a:graphicData uri="http://schemas.openxmlformats.org/presentationml/2006/ole">
            <p:oleObj spid="_x0000_s8194" name="Формула" r:id="rId3" imgW="571320" imgH="177480" progId="Equation.3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72" y="4286256"/>
            <a:ext cx="8001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Когда между напряжением и силой тока существует сдвиг фаз, мощность определяется по формуле:</a:t>
            </a:r>
            <a:endParaRPr lang="ru-RU" sz="2000" b="1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000496" y="4929198"/>
          <a:ext cx="4000528" cy="928694"/>
        </p:xfrm>
        <a:graphic>
          <a:graphicData uri="http://schemas.openxmlformats.org/presentationml/2006/ole">
            <p:oleObj spid="_x0000_s8195" name="Формула" r:id="rId4" imgW="95220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2976" y="928671"/>
            <a:ext cx="77152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Как наша прожила б планета,                                                         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Как люди жили бы на ней                                                                          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Без теплоты, магнита, света                                                                            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И электрических лучей?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                                                                                                                               Адам Мицкевич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6" name="Рисунок 66" descr="Рисунок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429132"/>
            <a:ext cx="32861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света\электромагнитные колебания\оборудование\картофелечистка мок15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2714625" cy="4762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285728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Картофелечистка</a:t>
            </a:r>
            <a:endParaRPr lang="ru-RU" sz="2400" b="1" dirty="0"/>
          </a:p>
        </p:txBody>
      </p:sp>
      <p:pic>
        <p:nvPicPr>
          <p:cNvPr id="26627" name="Picture 3" descr="D:\света\электромагнитные колебания\оборудование\машина протир мпр 350 01_0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42852"/>
            <a:ext cx="3506849" cy="33385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429256" y="142852"/>
            <a:ext cx="350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Протирочная машина</a:t>
            </a:r>
            <a:endParaRPr lang="ru-RU" sz="2400" b="1" dirty="0"/>
          </a:p>
        </p:txBody>
      </p:sp>
      <p:pic>
        <p:nvPicPr>
          <p:cNvPr id="26628" name="Picture 4" descr="D:\света\электромагнитные колебания\оборудование\мясорубка мим 300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3571876"/>
            <a:ext cx="3521089" cy="317602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429256" y="6286520"/>
            <a:ext cx="350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Электромясорубка</a:t>
            </a:r>
            <a:endParaRPr lang="ru-RU" sz="2400" b="1" dirty="0"/>
          </a:p>
        </p:txBody>
      </p:sp>
      <p:pic>
        <p:nvPicPr>
          <p:cNvPr id="26629" name="Picture 5" descr="D:\света\электромагнитные колебания\оборудование\тестомесильная машина140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1643050"/>
            <a:ext cx="3605871" cy="341313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643174" y="1643050"/>
            <a:ext cx="328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Тестомесильная машина</a:t>
            </a:r>
            <a:endParaRPr lang="ru-RU" sz="2400" b="1" dirty="0"/>
          </a:p>
        </p:txBody>
      </p:sp>
      <p:pic>
        <p:nvPicPr>
          <p:cNvPr id="26630" name="Picture 6" descr="D:\света\электромагнитные колебания\оборудование\хлеборезка ахм 300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4214818"/>
            <a:ext cx="3385584" cy="250033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57158" y="4214818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Хлеборезка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0724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FF0000"/>
                </a:solidFill>
              </a:rPr>
              <a:t>Электрический ток </a:t>
            </a:r>
            <a:r>
              <a:rPr lang="ru-RU" sz="3600" b="1" dirty="0" smtClean="0"/>
              <a:t>величина и направление которого меняются с течением времени называется переменным.</a:t>
            </a:r>
            <a:endParaRPr lang="ru-RU" sz="3600" b="1" dirty="0"/>
          </a:p>
        </p:txBody>
      </p:sp>
      <p:pic>
        <p:nvPicPr>
          <p:cNvPr id="7170" name="Picture 2" descr="D:\света\физика 2010 - 3\828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7658" y="3714752"/>
            <a:ext cx="3880444" cy="29057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0034" y="2714620"/>
            <a:ext cx="84296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FF0000"/>
                </a:solidFill>
              </a:rPr>
              <a:t>Переменный электрический ток</a:t>
            </a:r>
          </a:p>
          <a:p>
            <a:pPr algn="just"/>
            <a:r>
              <a:rPr lang="ru-RU" sz="3600" b="1" dirty="0" smtClean="0"/>
              <a:t>представляет собой</a:t>
            </a:r>
          </a:p>
          <a:p>
            <a:pPr algn="just"/>
            <a:r>
              <a:rPr lang="ru-RU" sz="3600" b="1" dirty="0" smtClean="0"/>
              <a:t>вынужденные </a:t>
            </a:r>
          </a:p>
          <a:p>
            <a:pPr algn="just"/>
            <a:r>
              <a:rPr lang="ru-RU" sz="3600" b="1" dirty="0" smtClean="0"/>
              <a:t>электромагнитные</a:t>
            </a:r>
          </a:p>
          <a:p>
            <a:pPr algn="just"/>
            <a:r>
              <a:rPr lang="ru-RU" sz="3600" b="1" dirty="0" smtClean="0"/>
              <a:t>колебания.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enera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71538" y="714356"/>
            <a:ext cx="7072362" cy="5357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света\электромагнитные колебания\рис 10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28736"/>
            <a:ext cx="4371924" cy="337895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72066" y="1000108"/>
            <a:ext cx="35719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Переменный ток может возникать при наличии в цепи переменной ЭДС. Получение переменной ЭДС в цепи основано на явлении электромагнитной индукции. Для этого токопроводящую рамку равномерно с угловой скоростью </a:t>
            </a:r>
            <a:r>
              <a:rPr lang="el-GR" dirty="0" smtClean="0">
                <a:solidFill>
                  <a:srgbClr val="FF0000"/>
                </a:solidFill>
              </a:rPr>
              <a:t>ω</a:t>
            </a:r>
            <a:r>
              <a:rPr lang="ru-RU" dirty="0" smtClean="0"/>
              <a:t> вращают в однородном магнитном поле. При этом значение угла </a:t>
            </a:r>
            <a:r>
              <a:rPr lang="el-GR" dirty="0" smtClean="0">
                <a:solidFill>
                  <a:srgbClr val="FF0000"/>
                </a:solidFill>
              </a:rPr>
              <a:t>α</a:t>
            </a:r>
            <a:r>
              <a:rPr lang="ru-RU" dirty="0" smtClean="0"/>
              <a:t> между  нормалью к рамке и вектором магнитной индукции будет определяться выражением:</a:t>
            </a:r>
          </a:p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14290"/>
            <a:ext cx="761509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Получение переменной эдс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6572264" y="4429132"/>
          <a:ext cx="2000264" cy="571504"/>
        </p:xfrm>
        <a:graphic>
          <a:graphicData uri="http://schemas.openxmlformats.org/presentationml/2006/ole">
            <p:oleObj spid="_x0000_s1027" name="Формула" r:id="rId4" imgW="533160" imgH="15228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8596" y="4929198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Следовательно, величина магнитного потока, пронизывающего рамку, будет изменяться со временем по гармоническому закону: 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2214546" y="5715016"/>
          <a:ext cx="5429288" cy="500066"/>
        </p:xfrm>
        <a:graphic>
          <a:graphicData uri="http://schemas.openxmlformats.org/presentationml/2006/ole">
            <p:oleObj spid="_x0000_s1029" name="Формула" r:id="rId5" imgW="193032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429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Согласно закону Фарадея, при изменении потока магнитной индукции, пронизывающего контур, в контуре возникает ЭДС индукции. Используя понятие производной, уточняем формулу для закона электромагнитной индукции</a:t>
            </a:r>
            <a:endParaRPr lang="ru-RU" b="1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1300163" y="1214438"/>
          <a:ext cx="6165850" cy="571500"/>
        </p:xfrm>
        <a:graphic>
          <a:graphicData uri="http://schemas.openxmlformats.org/presentationml/2006/ole">
            <p:oleObj spid="_x0000_s2050" name="Формула" r:id="rId3" imgW="2743200" imgH="253800" progId="Equation.3">
              <p:embed/>
            </p:oleObj>
          </a:graphicData>
        </a:graphic>
      </p:graphicFrame>
      <p:pic>
        <p:nvPicPr>
          <p:cNvPr id="2051" name="Picture 3" descr="D:\света\электромагнитные колебания\рис 11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785926"/>
            <a:ext cx="3401709" cy="49146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29058" y="1785926"/>
            <a:ext cx="4857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При изменении магнитного потока, пронизывающего контур, ЭДС индукции также изменяется со временем по закону синуса (или косинуса).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071934" y="3071810"/>
          <a:ext cx="1900252" cy="542929"/>
        </p:xfrm>
        <a:graphic>
          <a:graphicData uri="http://schemas.openxmlformats.org/presentationml/2006/ole">
            <p:oleObj spid="_x0000_s2052" name="Формула" r:id="rId5" imgW="799920" imgH="22860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000760" y="3143248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dirty="0" smtClean="0"/>
              <a:t> максимальное значение</a:t>
            </a:r>
          </a:p>
          <a:p>
            <a:r>
              <a:rPr lang="ru-RU" dirty="0" smtClean="0"/>
              <a:t>   или амплитуда ЭДС.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071934" y="4000504"/>
            <a:ext cx="47863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Если рамка содержит </a:t>
            </a:r>
            <a:r>
              <a:rPr lang="en-US" b="1" dirty="0" smtClean="0">
                <a:solidFill>
                  <a:srgbClr val="FF0000"/>
                </a:solidFill>
              </a:rPr>
              <a:t>N </a:t>
            </a:r>
            <a:r>
              <a:rPr lang="ru-RU" dirty="0" smtClean="0"/>
              <a:t>витков, то амплитуда возрастает в 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N</a:t>
            </a:r>
            <a:r>
              <a:rPr lang="en-US" dirty="0" smtClean="0"/>
              <a:t> </a:t>
            </a:r>
            <a:r>
              <a:rPr lang="ru-RU" dirty="0" smtClean="0"/>
              <a:t>раз.</a:t>
            </a:r>
          </a:p>
          <a:p>
            <a:pPr algn="just"/>
            <a:r>
              <a:rPr lang="ru-RU" dirty="0" smtClean="0"/>
              <a:t>Подключив источник переменной ЭДС к концам проводника, мы создадим  на них переменное напряжение:</a:t>
            </a:r>
            <a:endParaRPr lang="ru-RU" dirty="0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984754" y="5572140"/>
          <a:ext cx="2714644" cy="642942"/>
        </p:xfrm>
        <a:graphic>
          <a:graphicData uri="http://schemas.openxmlformats.org/presentationml/2006/ole">
            <p:oleObj spid="_x0000_s2053" name="Формула" r:id="rId6" imgW="96516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 l="2817" b="12195"/>
          <a:stretch>
            <a:fillRect/>
          </a:stretch>
        </p:blipFill>
        <p:spPr bwMode="auto">
          <a:xfrm>
            <a:off x="285720" y="1500174"/>
            <a:ext cx="492922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00100" y="0"/>
            <a:ext cx="713836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Общие соотношения </a:t>
            </a:r>
          </a:p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между напряжением и силой тока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9256" y="1285860"/>
            <a:ext cx="35004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Как и в случае постоянного тока, сила переменного тока определяется напряжением на концах проводника. Можно считать, что в данный момент времени сила тока во всех сечениях проводника имеет одно и то же значение.</a:t>
            </a:r>
          </a:p>
          <a:p>
            <a:pPr algn="just"/>
            <a:r>
              <a:rPr lang="ru-RU" dirty="0" smtClean="0"/>
              <a:t>Но фаза колебаний силы тока может не совпадать с фазой колебаний  напряжения.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4286256"/>
            <a:ext cx="86439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В таких случаях принято говорить, что существует сдвиг фаз между колебаниями тока и напряжения. В общем случае мгновенное значение напряжения и силы тока можно определить: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1714479" y="4929198"/>
          <a:ext cx="2141155" cy="928694"/>
        </p:xfrm>
        <a:graphic>
          <a:graphicData uri="http://schemas.openxmlformats.org/presentationml/2006/ole">
            <p:oleObj spid="_x0000_s3075" name="Формула" r:id="rId4" imgW="1054080" imgH="45720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286380" y="4929198"/>
          <a:ext cx="2263476" cy="928694"/>
        </p:xfrm>
        <a:graphic>
          <a:graphicData uri="http://schemas.openxmlformats.org/presentationml/2006/ole">
            <p:oleObj spid="_x0000_s3076" name="Формула" r:id="rId5" imgW="1079280" imgH="457200" progId="Equation.3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214810" y="5143512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или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6072206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>
                <a:latin typeface="Times New Roman"/>
                <a:cs typeface="Times New Roman"/>
              </a:rPr>
              <a:t>φ</a:t>
            </a:r>
            <a:r>
              <a:rPr lang="ru-RU" b="1" dirty="0" smtClean="0">
                <a:latin typeface="Times New Roman"/>
                <a:cs typeface="Times New Roman"/>
              </a:rPr>
              <a:t> – </a:t>
            </a:r>
            <a:r>
              <a:rPr lang="ru-RU" dirty="0" smtClean="0">
                <a:latin typeface="Times New Roman"/>
                <a:cs typeface="Times New Roman"/>
              </a:rPr>
              <a:t>сдвиг фаз между колебаниями тока и напряжения</a:t>
            </a:r>
          </a:p>
          <a:p>
            <a:r>
              <a:rPr lang="en-US" b="1" dirty="0" smtClean="0">
                <a:latin typeface="Times New Roman"/>
                <a:cs typeface="Times New Roman"/>
              </a:rPr>
              <a:t>I</a:t>
            </a:r>
            <a:r>
              <a:rPr lang="en-US" b="1" baseline="-25000" dirty="0" smtClean="0">
                <a:latin typeface="Times New Roman"/>
                <a:cs typeface="Times New Roman"/>
              </a:rPr>
              <a:t>m </a:t>
            </a:r>
            <a:r>
              <a:rPr lang="en-US" b="1" dirty="0" smtClean="0">
                <a:latin typeface="Times New Roman"/>
                <a:cs typeface="Times New Roman"/>
              </a:rPr>
              <a:t>– </a:t>
            </a:r>
            <a:r>
              <a:rPr lang="ru-RU" dirty="0" smtClean="0">
                <a:latin typeface="Times New Roman"/>
                <a:cs typeface="Times New Roman"/>
              </a:rPr>
              <a:t>амплитуда тока, А.</a:t>
            </a:r>
            <a:endParaRPr lang="ru-RU" b="1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света\электромагнитные колебания\рис 12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142984"/>
            <a:ext cx="2500330" cy="197180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142852"/>
            <a:ext cx="871751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Резистор в цепи переменного тока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3240" y="1000108"/>
            <a:ext cx="57150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Рассмотрим цепь, содержащую нагрузку электрическое сопротивление которой велико. Это сопротивление мы теперь будем называть активным, так как при наличии такого сопротивления электрическая цепь поглощает поступающую к ней от источника тока энергию, которая превращается во внутреннюю энергию проводника. В такой цепи: </a:t>
            </a:r>
            <a:endParaRPr lang="ru-RU" sz="2000" dirty="0"/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4143372" y="3643314"/>
          <a:ext cx="3714774" cy="857256"/>
        </p:xfrm>
        <a:graphic>
          <a:graphicData uri="http://schemas.openxmlformats.org/presentationml/2006/ole">
            <p:oleObj spid="_x0000_s4100" name="Формула" r:id="rId4" imgW="990360" imgH="22860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28596" y="4786322"/>
            <a:ext cx="82153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Электрические устройства, преобразующие электрическую энергию во внутреннюю, называются </a:t>
            </a:r>
          </a:p>
          <a:p>
            <a:pPr algn="r"/>
            <a:r>
              <a:rPr lang="ru-RU" sz="3600" b="1" i="1" u="sng" dirty="0" smtClean="0">
                <a:solidFill>
                  <a:srgbClr val="FF0000"/>
                </a:solidFill>
              </a:rPr>
              <a:t>активными сопротивлениями</a:t>
            </a:r>
            <a:endParaRPr lang="ru-RU" sz="36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825</TotalTime>
  <Words>604</Words>
  <Application>Microsoft Office PowerPoint</Application>
  <PresentationFormat>Экран (4:3)</PresentationFormat>
  <Paragraphs>53</Paragraphs>
  <Slides>12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рязина</dc:creator>
  <cp:lastModifiedBy>Home 2015</cp:lastModifiedBy>
  <cp:revision>85</cp:revision>
  <dcterms:created xsi:type="dcterms:W3CDTF">2010-03-23T18:01:39Z</dcterms:created>
  <dcterms:modified xsi:type="dcterms:W3CDTF">2015-11-08T06:48:13Z</dcterms:modified>
</cp:coreProperties>
</file>